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salim" initials="ss" lastIdx="3" clrIdx="0">
    <p:extLst>
      <p:ext uri="{19B8F6BF-5375-455C-9EA6-DF929625EA0E}">
        <p15:presenceInfo xmlns:p15="http://schemas.microsoft.com/office/powerpoint/2012/main" userId="d41a3258e92b634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26" autoAdjust="0"/>
    <p:restoredTop sz="94660"/>
  </p:normalViewPr>
  <p:slideViewPr>
    <p:cSldViewPr snapToGrid="0">
      <p:cViewPr varScale="1">
        <p:scale>
          <a:sx n="78" d="100"/>
          <a:sy n="78" d="100"/>
        </p:scale>
        <p:origin x="102" y="6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BA83A4-4B2B-422B-A3DE-220512366095}" type="datetimeFigureOut">
              <a:rPr lang="en-US" smtClean="0"/>
              <a:t>3/9/2022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13F8B5D-5BAF-405E-A688-7405745F198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494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BA83A4-4B2B-422B-A3DE-220512366095}"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F8B5D-5BAF-405E-A688-7405745F198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0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BA83A4-4B2B-422B-A3DE-220512366095}"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F8B5D-5BAF-405E-A688-7405745F198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108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BA83A4-4B2B-422B-A3DE-220512366095}"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F8B5D-5BAF-405E-A688-7405745F198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240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A83A4-4B2B-422B-A3DE-220512366095}"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F8B5D-5BAF-405E-A688-7405745F198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1147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BA83A4-4B2B-422B-A3DE-220512366095}"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F8B5D-5BAF-405E-A688-7405745F198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229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BA83A4-4B2B-422B-A3DE-220512366095}" type="datetimeFigureOut">
              <a:rPr lang="en-US" smtClean="0"/>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F8B5D-5BAF-405E-A688-7405745F198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154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BA83A4-4B2B-422B-A3DE-220512366095}" type="datetimeFigureOut">
              <a:rPr lang="en-US" smtClean="0"/>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F8B5D-5BAF-405E-A688-7405745F198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580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A83A4-4B2B-422B-A3DE-220512366095}" type="datetimeFigureOut">
              <a:rPr lang="en-US" smtClean="0"/>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3F8B5D-5BAF-405E-A688-7405745F198C}" type="slidenum">
              <a:rPr lang="en-US" smtClean="0"/>
              <a:t>‹#›</a:t>
            </a:fld>
            <a:endParaRPr lang="en-US"/>
          </a:p>
        </p:txBody>
      </p:sp>
    </p:spTree>
    <p:extLst>
      <p:ext uri="{BB962C8B-B14F-4D97-AF65-F5344CB8AC3E}">
        <p14:creationId xmlns:p14="http://schemas.microsoft.com/office/powerpoint/2010/main" val="2350327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BA83A4-4B2B-422B-A3DE-220512366095}"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F8B5D-5BAF-405E-A688-7405745F198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10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5BA83A4-4B2B-422B-A3DE-220512366095}" type="datetimeFigureOut">
              <a:rPr lang="en-US" smtClean="0"/>
              <a:t>3/9/2022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13F8B5D-5BAF-405E-A688-7405745F198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477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5BA83A4-4B2B-422B-A3DE-220512366095}" type="datetimeFigureOut">
              <a:rPr lang="en-US" smtClean="0"/>
              <a:t>3/9/2022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13F8B5D-5BAF-405E-A688-7405745F198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630687"/>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icrobenotes.com/factors-affecting-the-growth-of-microorganisms-in-foo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icrobenotes.com/milk-pasteurization-methods-steps-signific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9601A-1A4A-4E82-AB68-5CB57B901AF3}"/>
              </a:ext>
            </a:extLst>
          </p:cNvPr>
          <p:cNvSpPr>
            <a:spLocks noGrp="1"/>
          </p:cNvSpPr>
          <p:nvPr>
            <p:ph type="ctrTitle"/>
          </p:nvPr>
        </p:nvSpPr>
        <p:spPr/>
        <p:txBody>
          <a:bodyPr/>
          <a:lstStyle/>
          <a:p>
            <a:r>
              <a:rPr lang="en-US" dirty="0"/>
              <a:t>methods of milk preservation</a:t>
            </a:r>
          </a:p>
        </p:txBody>
      </p:sp>
      <p:sp>
        <p:nvSpPr>
          <p:cNvPr id="3" name="Subtitle 2">
            <a:extLst>
              <a:ext uri="{FF2B5EF4-FFF2-40B4-BE49-F238E27FC236}">
                <a16:creationId xmlns:a16="http://schemas.microsoft.com/office/drawing/2014/main" id="{6BB34CA0-B376-4C42-99EE-DD5B029C82EA}"/>
              </a:ext>
            </a:extLst>
          </p:cNvPr>
          <p:cNvSpPr>
            <a:spLocks noGrp="1"/>
          </p:cNvSpPr>
          <p:nvPr>
            <p:ph type="subTitle" idx="1"/>
          </p:nvPr>
        </p:nvSpPr>
        <p:spPr>
          <a:xfrm flipV="1">
            <a:off x="2417780" y="914399"/>
            <a:ext cx="8307886" cy="2514600"/>
          </a:xfrm>
        </p:spPr>
        <p:txBody>
          <a:bodyPr/>
          <a:lstStyle/>
          <a:p>
            <a:endParaRPr lang="en-US" dirty="0"/>
          </a:p>
        </p:txBody>
      </p:sp>
      <p:pic>
        <p:nvPicPr>
          <p:cNvPr id="4" name="Picture 3">
            <a:extLst>
              <a:ext uri="{FF2B5EF4-FFF2-40B4-BE49-F238E27FC236}">
                <a16:creationId xmlns:a16="http://schemas.microsoft.com/office/drawing/2014/main" id="{DC45F38E-1164-42EE-8B98-03D20AB70E2C}"/>
              </a:ext>
            </a:extLst>
          </p:cNvPr>
          <p:cNvPicPr>
            <a:picLocks noChangeAspect="1"/>
          </p:cNvPicPr>
          <p:nvPr/>
        </p:nvPicPr>
        <p:blipFill>
          <a:blip r:embed="rId2"/>
          <a:stretch>
            <a:fillRect/>
          </a:stretch>
        </p:blipFill>
        <p:spPr>
          <a:xfrm>
            <a:off x="2554942" y="3514271"/>
            <a:ext cx="6172200" cy="3245726"/>
          </a:xfrm>
          <a:prstGeom prst="rect">
            <a:avLst/>
          </a:prstGeom>
        </p:spPr>
      </p:pic>
    </p:spTree>
    <p:extLst>
      <p:ext uri="{BB962C8B-B14F-4D97-AF65-F5344CB8AC3E}">
        <p14:creationId xmlns:p14="http://schemas.microsoft.com/office/powerpoint/2010/main" val="235010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FDA2C-6746-492F-900C-0E7894341D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E66FCB-7D2D-475A-93E9-D1FDE85589B9}"/>
              </a:ext>
            </a:extLst>
          </p:cNvPr>
          <p:cNvSpPr>
            <a:spLocks noGrp="1"/>
          </p:cNvSpPr>
          <p:nvPr>
            <p:ph idx="1"/>
          </p:nvPr>
        </p:nvSpPr>
        <p:spPr/>
        <p:txBody>
          <a:bodyPr/>
          <a:lstStyle/>
          <a:p>
            <a:pPr algn="l"/>
            <a:r>
              <a:rPr lang="en-US" b="1" i="0" dirty="0">
                <a:solidFill>
                  <a:srgbClr val="000000"/>
                </a:solidFill>
                <a:effectLst/>
                <a:latin typeface="-apple-system"/>
              </a:rPr>
              <a:t>5. Use of preservative agents</a:t>
            </a:r>
            <a:endParaRPr lang="en-US" b="0" i="0" dirty="0">
              <a:solidFill>
                <a:srgbClr val="000000"/>
              </a:solidFill>
              <a:effectLst/>
              <a:latin typeface="-apple-system"/>
            </a:endParaRPr>
          </a:p>
          <a:p>
            <a:pPr algn="l"/>
            <a:r>
              <a:rPr lang="en-US" b="0" i="0" dirty="0">
                <a:solidFill>
                  <a:srgbClr val="000000"/>
                </a:solidFill>
                <a:effectLst/>
                <a:latin typeface="-apple-system"/>
              </a:rPr>
              <a:t>Preservatives are substances that are capable of inhibiting or retarding the growth of microorganisms. Such preservatives used in food can be divided into three types:</a:t>
            </a:r>
          </a:p>
          <a:p>
            <a:pPr algn="l">
              <a:buFont typeface="+mj-lt"/>
              <a:buAutoNum type="arabicPeriod"/>
            </a:pPr>
            <a:r>
              <a:rPr lang="en-US" b="1" i="0" dirty="0">
                <a:solidFill>
                  <a:srgbClr val="000000"/>
                </a:solidFill>
                <a:effectLst/>
                <a:latin typeface="-apple-system"/>
              </a:rPr>
              <a:t>Natural preservatives</a:t>
            </a:r>
            <a:endParaRPr lang="en-US" b="0" i="0" dirty="0">
              <a:solidFill>
                <a:srgbClr val="000000"/>
              </a:solidFill>
              <a:effectLst/>
              <a:latin typeface="-apple-system"/>
            </a:endParaRPr>
          </a:p>
          <a:p>
            <a:pPr algn="l">
              <a:buFont typeface="+mj-lt"/>
              <a:buAutoNum type="arabicPeriod"/>
            </a:pPr>
            <a:r>
              <a:rPr lang="en-US" b="1" i="0" dirty="0">
                <a:solidFill>
                  <a:srgbClr val="000000"/>
                </a:solidFill>
                <a:effectLst/>
                <a:latin typeface="-apple-system"/>
              </a:rPr>
              <a:t>Bio preservatives</a:t>
            </a:r>
            <a:endParaRPr lang="en-US" b="0" i="0" dirty="0">
              <a:solidFill>
                <a:srgbClr val="000000"/>
              </a:solidFill>
              <a:effectLst/>
              <a:latin typeface="-apple-system"/>
            </a:endParaRPr>
          </a:p>
          <a:p>
            <a:pPr algn="l">
              <a:buFont typeface="+mj-lt"/>
              <a:buAutoNum type="arabicPeriod"/>
            </a:pPr>
            <a:r>
              <a:rPr lang="en-US" b="1" i="0" dirty="0">
                <a:solidFill>
                  <a:srgbClr val="000000"/>
                </a:solidFill>
                <a:effectLst/>
                <a:latin typeface="-apple-system"/>
              </a:rPr>
              <a:t>Chemical preservatives</a:t>
            </a:r>
            <a:endParaRPr lang="en-US" b="0" i="0" dirty="0">
              <a:solidFill>
                <a:srgbClr val="000000"/>
              </a:solidFill>
              <a:effectLst/>
              <a:latin typeface="-apple-system"/>
            </a:endParaRPr>
          </a:p>
          <a:p>
            <a:endParaRPr lang="en-US" dirty="0"/>
          </a:p>
        </p:txBody>
      </p:sp>
    </p:spTree>
    <p:extLst>
      <p:ext uri="{BB962C8B-B14F-4D97-AF65-F5344CB8AC3E}">
        <p14:creationId xmlns:p14="http://schemas.microsoft.com/office/powerpoint/2010/main" val="2956766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7E792-3F3A-4481-BCE7-C2D02579B6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1E0CC6-21B7-47C1-98A2-98C7BFB648C5}"/>
              </a:ext>
            </a:extLst>
          </p:cNvPr>
          <p:cNvSpPr>
            <a:spLocks noGrp="1"/>
          </p:cNvSpPr>
          <p:nvPr>
            <p:ph idx="1"/>
          </p:nvPr>
        </p:nvSpPr>
        <p:spPr>
          <a:xfrm>
            <a:off x="1451579" y="1853754"/>
            <a:ext cx="10571545" cy="3612591"/>
          </a:xfrm>
        </p:spPr>
        <p:txBody>
          <a:bodyPr>
            <a:normAutofit fontScale="85000" lnSpcReduction="20000"/>
          </a:bodyPr>
          <a:lstStyle/>
          <a:p>
            <a:pPr algn="l"/>
            <a:r>
              <a:rPr lang="en-US" sz="1800" b="1" i="0" dirty="0">
                <a:solidFill>
                  <a:srgbClr val="000000"/>
                </a:solidFill>
                <a:effectLst/>
                <a:latin typeface="-apple-system"/>
              </a:rPr>
              <a:t>B. Low-temperature treatment</a:t>
            </a:r>
            <a:endParaRPr lang="en-US" b="0" i="0" dirty="0">
              <a:solidFill>
                <a:srgbClr val="000000"/>
              </a:solidFill>
              <a:effectLst/>
              <a:latin typeface="-apple-system"/>
            </a:endParaRPr>
          </a:p>
          <a:p>
            <a:pPr algn="l">
              <a:buFont typeface="Arial" panose="020B0604020202020204" pitchFamily="34" charset="0"/>
              <a:buChar char="•"/>
            </a:pPr>
            <a:r>
              <a:rPr lang="en-US" b="0" i="0" dirty="0">
                <a:solidFill>
                  <a:srgbClr val="000000"/>
                </a:solidFill>
                <a:effectLst/>
                <a:latin typeface="-apple-system"/>
              </a:rPr>
              <a:t>The foods are stored at temperatures  0–5 °C.</a:t>
            </a:r>
          </a:p>
          <a:p>
            <a:pPr algn="l">
              <a:buFont typeface="Arial" panose="020B0604020202020204" pitchFamily="34" charset="0"/>
              <a:buChar char="•"/>
            </a:pPr>
            <a:r>
              <a:rPr lang="en-US" b="0" i="0" dirty="0">
                <a:solidFill>
                  <a:srgbClr val="000000"/>
                </a:solidFill>
                <a:effectLst/>
                <a:latin typeface="-apple-system"/>
              </a:rPr>
              <a:t>It causes minimal changes to the nutritional properties of food.</a:t>
            </a:r>
          </a:p>
          <a:p>
            <a:pPr algn="l">
              <a:buFont typeface="Arial" panose="020B0604020202020204" pitchFamily="34" charset="0"/>
              <a:buChar char="•"/>
            </a:pPr>
            <a:r>
              <a:rPr lang="en-US" b="0" i="0" dirty="0">
                <a:solidFill>
                  <a:srgbClr val="000000"/>
                </a:solidFill>
                <a:effectLst/>
                <a:latin typeface="-apple-system"/>
              </a:rPr>
              <a:t>The main objective of chilling is to reduce the rate of microbial growth and its enzymatic activities which extends the shelf life of milk and milk products.</a:t>
            </a:r>
          </a:p>
          <a:p>
            <a:pPr algn="l">
              <a:buFont typeface="Arial" panose="020B0604020202020204" pitchFamily="34" charset="0"/>
              <a:buChar char="•"/>
            </a:pPr>
            <a:r>
              <a:rPr lang="en-US" b="0" i="0" dirty="0">
                <a:solidFill>
                  <a:srgbClr val="000000"/>
                </a:solidFill>
                <a:effectLst/>
                <a:latin typeface="-apple-system"/>
              </a:rPr>
              <a:t>It has been used in combination with other methods of food preservations such as irradiation, pasteurization to extend the shelf life of milk and milk products.</a:t>
            </a:r>
          </a:p>
          <a:p>
            <a:pPr algn="l">
              <a:buFont typeface="Arial" panose="020B0604020202020204" pitchFamily="34" charset="0"/>
              <a:buChar char="•"/>
            </a:pPr>
            <a:r>
              <a:rPr lang="en-US" b="0" i="0" dirty="0">
                <a:solidFill>
                  <a:srgbClr val="000000"/>
                </a:solidFill>
                <a:effectLst/>
                <a:latin typeface="-apple-system"/>
              </a:rPr>
              <a:t>Milk, cheese, yogurt, butter, etc. are stored in chilled storage.</a:t>
            </a:r>
          </a:p>
          <a:p>
            <a:br>
              <a:rPr lang="en-US" b="0" i="0" dirty="0">
                <a:solidFill>
                  <a:srgbClr val="000000"/>
                </a:solidFill>
                <a:effectLst/>
                <a:latin typeface="-apple-system"/>
              </a:rPr>
            </a:br>
            <a:endParaRPr lang="en-US" dirty="0"/>
          </a:p>
        </p:txBody>
      </p:sp>
      <p:pic>
        <p:nvPicPr>
          <p:cNvPr id="4" name="Picture 3">
            <a:extLst>
              <a:ext uri="{FF2B5EF4-FFF2-40B4-BE49-F238E27FC236}">
                <a16:creationId xmlns:a16="http://schemas.microsoft.com/office/drawing/2014/main" id="{BCA1D417-9185-4278-8CD4-0CA281FF4D73}"/>
              </a:ext>
            </a:extLst>
          </p:cNvPr>
          <p:cNvPicPr>
            <a:picLocks noChangeAspect="1"/>
          </p:cNvPicPr>
          <p:nvPr/>
        </p:nvPicPr>
        <p:blipFill>
          <a:blip r:embed="rId2"/>
          <a:stretch>
            <a:fillRect/>
          </a:stretch>
        </p:blipFill>
        <p:spPr>
          <a:xfrm>
            <a:off x="8279027" y="4077571"/>
            <a:ext cx="3540984" cy="2179067"/>
          </a:xfrm>
          <a:prstGeom prst="rect">
            <a:avLst/>
          </a:prstGeom>
        </p:spPr>
      </p:pic>
    </p:spTree>
    <p:extLst>
      <p:ext uri="{BB962C8B-B14F-4D97-AF65-F5344CB8AC3E}">
        <p14:creationId xmlns:p14="http://schemas.microsoft.com/office/powerpoint/2010/main" val="3964486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38A1A-9C13-409D-9239-2F467333BDA3}"/>
              </a:ext>
            </a:extLst>
          </p:cNvPr>
          <p:cNvSpPr>
            <a:spLocks noGrp="1"/>
          </p:cNvSpPr>
          <p:nvPr>
            <p:ph type="title"/>
          </p:nvPr>
        </p:nvSpPr>
        <p:spPr>
          <a:xfrm>
            <a:off x="1451579" y="804519"/>
            <a:ext cx="9385297" cy="20873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9C34429-4759-4378-99AF-4670CF76285C}"/>
              </a:ext>
            </a:extLst>
          </p:cNvPr>
          <p:cNvSpPr>
            <a:spLocks noGrp="1"/>
          </p:cNvSpPr>
          <p:nvPr>
            <p:ph idx="1"/>
          </p:nvPr>
        </p:nvSpPr>
        <p:spPr/>
        <p:txBody>
          <a:bodyPr/>
          <a:lstStyle/>
          <a:p>
            <a:pPr algn="l"/>
            <a:r>
              <a:rPr lang="en-US" b="0" i="0" dirty="0">
                <a:solidFill>
                  <a:srgbClr val="000000"/>
                </a:solidFill>
                <a:effectLst/>
                <a:latin typeface="-apple-system"/>
              </a:rPr>
              <a:t>Milk and its products consist of numerous nutrient content, it serves as an excellent </a:t>
            </a:r>
            <a:r>
              <a:rPr lang="en-US" b="0" i="0" u="none" strike="noStrike" dirty="0">
                <a:solidFill>
                  <a:srgbClr val="0E33C9"/>
                </a:solidFill>
                <a:effectLst/>
                <a:latin typeface="-apple-system"/>
                <a:hlinkClick r:id="rId2"/>
              </a:rPr>
              <a:t>growth medium for all of the microorganisms</a:t>
            </a:r>
            <a:r>
              <a:rPr lang="en-US" b="0" i="0" dirty="0">
                <a:solidFill>
                  <a:srgbClr val="000000"/>
                </a:solidFill>
                <a:effectLst/>
                <a:latin typeface="-apple-system"/>
              </a:rPr>
              <a:t>. Thus</a:t>
            </a:r>
            <a:r>
              <a:rPr lang="en-US" b="1" i="0" dirty="0">
                <a:solidFill>
                  <a:srgbClr val="000000"/>
                </a:solidFill>
                <a:effectLst/>
                <a:latin typeface="-apple-system"/>
              </a:rPr>
              <a:t>, </a:t>
            </a:r>
            <a:r>
              <a:rPr lang="en-US" b="0" i="0" dirty="0">
                <a:solidFill>
                  <a:srgbClr val="000000"/>
                </a:solidFill>
                <a:effectLst/>
                <a:latin typeface="-apple-system"/>
              </a:rPr>
              <a:t>various preservation methods are used to eliminate the growth of spoilage-causing microorganisms and maintaining the nutritional properties of milk. Several techniques have been used to limit the growth of organisms in milk and milk products.</a:t>
            </a:r>
          </a:p>
          <a:p>
            <a:br>
              <a:rPr lang="en-US" dirty="0"/>
            </a:br>
            <a:endParaRPr lang="en-US" dirty="0"/>
          </a:p>
        </p:txBody>
      </p:sp>
      <p:pic>
        <p:nvPicPr>
          <p:cNvPr id="4" name="Picture 3">
            <a:extLst>
              <a:ext uri="{FF2B5EF4-FFF2-40B4-BE49-F238E27FC236}">
                <a16:creationId xmlns:a16="http://schemas.microsoft.com/office/drawing/2014/main" id="{0EEE46DA-7CDF-44FF-956A-470C7FD0ED64}"/>
              </a:ext>
            </a:extLst>
          </p:cNvPr>
          <p:cNvPicPr>
            <a:picLocks noChangeAspect="1"/>
          </p:cNvPicPr>
          <p:nvPr/>
        </p:nvPicPr>
        <p:blipFill>
          <a:blip r:embed="rId3"/>
          <a:stretch>
            <a:fillRect/>
          </a:stretch>
        </p:blipFill>
        <p:spPr>
          <a:xfrm>
            <a:off x="7756567" y="4386606"/>
            <a:ext cx="2733675" cy="1666875"/>
          </a:xfrm>
          <a:prstGeom prst="rect">
            <a:avLst/>
          </a:prstGeom>
        </p:spPr>
      </p:pic>
    </p:spTree>
    <p:extLst>
      <p:ext uri="{BB962C8B-B14F-4D97-AF65-F5344CB8AC3E}">
        <p14:creationId xmlns:p14="http://schemas.microsoft.com/office/powerpoint/2010/main" val="1487108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A031-4B3A-45B0-B8A4-2C98CAF796A9}"/>
              </a:ext>
            </a:extLst>
          </p:cNvPr>
          <p:cNvSpPr>
            <a:spLocks noGrp="1"/>
          </p:cNvSpPr>
          <p:nvPr>
            <p:ph type="title"/>
          </p:nvPr>
        </p:nvSpPr>
        <p:spPr/>
        <p:txBody>
          <a:bodyPr>
            <a:normAutofit fontScale="90000"/>
          </a:bodyPr>
          <a:lstStyle/>
          <a:p>
            <a:r>
              <a:rPr lang="en-US" sz="1800" b="1" i="0" dirty="0">
                <a:solidFill>
                  <a:srgbClr val="000000"/>
                </a:solidFill>
                <a:effectLst/>
                <a:latin typeface="-apple-system"/>
              </a:rPr>
              <a:t>A. Heat treatment methods</a:t>
            </a:r>
            <a:br>
              <a:rPr lang="en-US" b="0" i="0" dirty="0">
                <a:solidFill>
                  <a:srgbClr val="000000"/>
                </a:solidFill>
                <a:effectLst/>
                <a:latin typeface="-apple-system"/>
              </a:rPr>
            </a:br>
            <a:br>
              <a:rPr lang="en-US" b="0" i="0" dirty="0">
                <a:solidFill>
                  <a:srgbClr val="000000"/>
                </a:solidFill>
                <a:effectLst/>
                <a:latin typeface="-apple-system"/>
              </a:rPr>
            </a:br>
            <a:endParaRPr lang="en-US" dirty="0"/>
          </a:p>
        </p:txBody>
      </p:sp>
      <p:sp>
        <p:nvSpPr>
          <p:cNvPr id="3" name="Content Placeholder 2">
            <a:extLst>
              <a:ext uri="{FF2B5EF4-FFF2-40B4-BE49-F238E27FC236}">
                <a16:creationId xmlns:a16="http://schemas.microsoft.com/office/drawing/2014/main" id="{9B84FEF7-23D4-411F-82BC-5FDE072C1ECA}"/>
              </a:ext>
            </a:extLst>
          </p:cNvPr>
          <p:cNvSpPr>
            <a:spLocks noGrp="1"/>
          </p:cNvSpPr>
          <p:nvPr>
            <p:ph idx="1"/>
          </p:nvPr>
        </p:nvSpPr>
        <p:spPr/>
        <p:txBody>
          <a:bodyPr/>
          <a:lstStyle/>
          <a:p>
            <a:pPr algn="l"/>
            <a:r>
              <a:rPr lang="en-US" b="1" i="0" dirty="0">
                <a:solidFill>
                  <a:srgbClr val="000000"/>
                </a:solidFill>
                <a:effectLst/>
                <a:latin typeface="-apple-system"/>
              </a:rPr>
              <a:t>1. </a:t>
            </a:r>
            <a:r>
              <a:rPr lang="en-US" b="1" i="0" dirty="0" err="1">
                <a:solidFill>
                  <a:srgbClr val="000000"/>
                </a:solidFill>
                <a:effectLst/>
                <a:latin typeface="-apple-system"/>
              </a:rPr>
              <a:t>Thermisation</a:t>
            </a:r>
            <a:endParaRPr lang="en-US" b="0" i="0" dirty="0">
              <a:solidFill>
                <a:srgbClr val="000000"/>
              </a:solidFill>
              <a:effectLst/>
              <a:latin typeface="-apple-system"/>
            </a:endParaRPr>
          </a:p>
          <a:p>
            <a:pPr algn="l"/>
            <a:r>
              <a:rPr lang="en-US" b="0" i="0" dirty="0">
                <a:solidFill>
                  <a:srgbClr val="000000"/>
                </a:solidFill>
                <a:effectLst/>
                <a:latin typeface="-apple-system"/>
              </a:rPr>
              <a:t>It is the most commonly used method used for milk preservation by heating the milk at a mild temperature at 57 – 68 °C for 15 – 20 seconds and rapidly cooling at &lt;6 °C. This method is effective against spoilage-causing bacteria however it doesn’t eliminate the pathogens such as </a:t>
            </a:r>
            <a:r>
              <a:rPr lang="en-US" b="0" i="1" dirty="0">
                <a:solidFill>
                  <a:srgbClr val="000000"/>
                </a:solidFill>
                <a:effectLst/>
                <a:latin typeface="-apple-system"/>
              </a:rPr>
              <a:t>L. monocytogenes. </a:t>
            </a:r>
            <a:r>
              <a:rPr lang="en-US" b="0" i="0" dirty="0">
                <a:solidFill>
                  <a:srgbClr val="000000"/>
                </a:solidFill>
                <a:effectLst/>
                <a:latin typeface="-apple-system"/>
              </a:rPr>
              <a:t>The main objective of </a:t>
            </a:r>
            <a:r>
              <a:rPr lang="en-US" b="0" i="0" dirty="0" err="1">
                <a:solidFill>
                  <a:srgbClr val="000000"/>
                </a:solidFill>
                <a:effectLst/>
                <a:latin typeface="-apple-system"/>
              </a:rPr>
              <a:t>thermisation</a:t>
            </a:r>
            <a:r>
              <a:rPr lang="en-US" b="0" i="0" dirty="0">
                <a:solidFill>
                  <a:srgbClr val="000000"/>
                </a:solidFill>
                <a:effectLst/>
                <a:latin typeface="-apple-system"/>
              </a:rPr>
              <a:t> is to reduce the growth of </a:t>
            </a:r>
            <a:r>
              <a:rPr lang="en-US" b="0" i="0" dirty="0" err="1">
                <a:solidFill>
                  <a:srgbClr val="000000"/>
                </a:solidFill>
                <a:effectLst/>
                <a:latin typeface="-apple-system"/>
              </a:rPr>
              <a:t>psychrotrophic</a:t>
            </a:r>
            <a:r>
              <a:rPr lang="en-US" b="0" i="0" dirty="0">
                <a:solidFill>
                  <a:srgbClr val="000000"/>
                </a:solidFill>
                <a:effectLst/>
                <a:latin typeface="-apple-system"/>
              </a:rPr>
              <a:t> bacteria and extend the shelf-life of milk.</a:t>
            </a:r>
          </a:p>
          <a:p>
            <a:endParaRPr lang="en-US" dirty="0"/>
          </a:p>
        </p:txBody>
      </p:sp>
      <p:pic>
        <p:nvPicPr>
          <p:cNvPr id="4" name="Picture 3">
            <a:extLst>
              <a:ext uri="{FF2B5EF4-FFF2-40B4-BE49-F238E27FC236}">
                <a16:creationId xmlns:a16="http://schemas.microsoft.com/office/drawing/2014/main" id="{35C137B8-B0F2-4EE8-A72E-D9793F69AB7D}"/>
              </a:ext>
            </a:extLst>
          </p:cNvPr>
          <p:cNvPicPr>
            <a:picLocks noChangeAspect="1"/>
          </p:cNvPicPr>
          <p:nvPr/>
        </p:nvPicPr>
        <p:blipFill>
          <a:blip r:embed="rId2"/>
          <a:stretch>
            <a:fillRect/>
          </a:stretch>
        </p:blipFill>
        <p:spPr>
          <a:xfrm>
            <a:off x="8724900" y="4927171"/>
            <a:ext cx="2628900" cy="1743075"/>
          </a:xfrm>
          <a:prstGeom prst="rect">
            <a:avLst/>
          </a:prstGeom>
        </p:spPr>
      </p:pic>
    </p:spTree>
    <p:extLst>
      <p:ext uri="{BB962C8B-B14F-4D97-AF65-F5344CB8AC3E}">
        <p14:creationId xmlns:p14="http://schemas.microsoft.com/office/powerpoint/2010/main" val="2697159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EB60-03CA-48BB-BDFB-CF9D9B98704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35F6FF7-2A55-4222-9A45-350D3D0D5876}"/>
              </a:ext>
            </a:extLst>
          </p:cNvPr>
          <p:cNvSpPr>
            <a:spLocks noGrp="1"/>
          </p:cNvSpPr>
          <p:nvPr>
            <p:ph idx="1"/>
          </p:nvPr>
        </p:nvSpPr>
        <p:spPr>
          <a:xfrm>
            <a:off x="1137147" y="148281"/>
            <a:ext cx="10675912" cy="5318065"/>
          </a:xfrm>
        </p:spPr>
        <p:txBody>
          <a:bodyPr>
            <a:normAutofit fontScale="85000" lnSpcReduction="20000"/>
          </a:bodyPr>
          <a:lstStyle/>
          <a:p>
            <a:pPr algn="l"/>
            <a:r>
              <a:rPr lang="en-US" b="1" i="0" dirty="0">
                <a:solidFill>
                  <a:srgbClr val="000000"/>
                </a:solidFill>
                <a:effectLst/>
                <a:latin typeface="-apple-system"/>
              </a:rPr>
              <a:t>2. </a:t>
            </a:r>
            <a:r>
              <a:rPr lang="en-US" b="1" i="0" u="none" strike="noStrike" dirty="0">
                <a:solidFill>
                  <a:srgbClr val="0E33C9"/>
                </a:solidFill>
                <a:effectLst/>
                <a:latin typeface="-apple-system"/>
                <a:hlinkClick r:id="rId2"/>
              </a:rPr>
              <a:t>Pasteurization</a:t>
            </a:r>
            <a:endParaRPr lang="en-US" b="0" i="0" dirty="0">
              <a:solidFill>
                <a:srgbClr val="000000"/>
              </a:solidFill>
              <a:effectLst/>
              <a:latin typeface="-apple-system"/>
            </a:endParaRPr>
          </a:p>
          <a:p>
            <a:pPr algn="l"/>
            <a:r>
              <a:rPr lang="en-US" b="0" i="0" dirty="0">
                <a:solidFill>
                  <a:srgbClr val="000000"/>
                </a:solidFill>
                <a:effectLst/>
                <a:latin typeface="-apple-system"/>
              </a:rPr>
              <a:t>Pasteurization is a method of food preservation that involves the application of heat, usually below 100° at a certain </a:t>
            </a:r>
            <a:r>
              <a:rPr lang="en-US" b="1" i="0" dirty="0">
                <a:solidFill>
                  <a:srgbClr val="000000"/>
                </a:solidFill>
                <a:effectLst/>
                <a:latin typeface="-apple-system"/>
              </a:rPr>
              <a:t>time. It aims to reduce the number of viable pathogens and spoilage-causing microorganisms (e.g., </a:t>
            </a:r>
            <a:r>
              <a:rPr lang="en-US" b="1" i="1" dirty="0">
                <a:solidFill>
                  <a:srgbClr val="000000"/>
                </a:solidFill>
                <a:effectLst/>
                <a:latin typeface="-apple-system"/>
              </a:rPr>
              <a:t>Coxiella </a:t>
            </a:r>
            <a:r>
              <a:rPr lang="en-US" b="1" i="1" dirty="0" err="1">
                <a:solidFill>
                  <a:srgbClr val="000000"/>
                </a:solidFill>
                <a:effectLst/>
                <a:latin typeface="-apple-system"/>
              </a:rPr>
              <a:t>burnettii</a:t>
            </a:r>
            <a:r>
              <a:rPr lang="en-US" b="1" i="1" dirty="0">
                <a:solidFill>
                  <a:srgbClr val="000000"/>
                </a:solidFill>
                <a:effectLst/>
                <a:latin typeface="-apple-system"/>
              </a:rPr>
              <a:t>, Brucella </a:t>
            </a:r>
            <a:r>
              <a:rPr lang="en-US" b="1" i="1" dirty="0" err="1">
                <a:solidFill>
                  <a:srgbClr val="000000"/>
                </a:solidFill>
                <a:effectLst/>
                <a:latin typeface="-apple-system"/>
              </a:rPr>
              <a:t>abortis</a:t>
            </a:r>
            <a:r>
              <a:rPr lang="en-US" b="0" i="1" dirty="0">
                <a:solidFill>
                  <a:srgbClr val="000000"/>
                </a:solidFill>
                <a:effectLst/>
                <a:latin typeface="-apple-system"/>
              </a:rPr>
              <a:t>, Mycobacterium tuberculosis) </a:t>
            </a:r>
            <a:r>
              <a:rPr lang="en-US" b="0" i="0" dirty="0">
                <a:solidFill>
                  <a:srgbClr val="000000"/>
                </a:solidFill>
                <a:effectLst/>
                <a:latin typeface="-apple-system"/>
              </a:rPr>
              <a:t>to extend the shelf-life of milk without harming the milk quality.  In milk, thermoduric species such as </a:t>
            </a:r>
            <a:r>
              <a:rPr lang="en-US" b="0" i="1" dirty="0">
                <a:solidFill>
                  <a:srgbClr val="000000"/>
                </a:solidFill>
                <a:effectLst/>
                <a:latin typeface="-apple-system"/>
              </a:rPr>
              <a:t>Micrococcus spp., Enterococcus faecium </a:t>
            </a:r>
            <a:r>
              <a:rPr lang="en-US" b="0" i="0" dirty="0">
                <a:solidFill>
                  <a:srgbClr val="000000"/>
                </a:solidFill>
                <a:effectLst/>
                <a:latin typeface="-apple-system"/>
              </a:rPr>
              <a:t>and</a:t>
            </a:r>
            <a:r>
              <a:rPr lang="en-US" b="0" i="1" dirty="0">
                <a:solidFill>
                  <a:srgbClr val="000000"/>
                </a:solidFill>
                <a:effectLst/>
                <a:latin typeface="-apple-system"/>
              </a:rPr>
              <a:t> Enterococcus faecalis, Bacillus subtilis, Bacillus cereus, </a:t>
            </a:r>
            <a:r>
              <a:rPr lang="en-US" b="0" i="0" dirty="0">
                <a:solidFill>
                  <a:srgbClr val="000000"/>
                </a:solidFill>
                <a:effectLst/>
                <a:latin typeface="-apple-system"/>
              </a:rPr>
              <a:t>and</a:t>
            </a:r>
            <a:r>
              <a:rPr lang="en-US" b="0" i="1" dirty="0">
                <a:solidFill>
                  <a:srgbClr val="000000"/>
                </a:solidFill>
                <a:effectLst/>
                <a:latin typeface="-apple-system"/>
              </a:rPr>
              <a:t> certain lactobacilli</a:t>
            </a:r>
            <a:r>
              <a:rPr lang="en-US" b="0" i="0" dirty="0">
                <a:solidFill>
                  <a:srgbClr val="000000"/>
                </a:solidFill>
                <a:effectLst/>
                <a:latin typeface="-apple-system"/>
              </a:rPr>
              <a:t>. are killed by the process of pasteurization.</a:t>
            </a:r>
          </a:p>
          <a:p>
            <a:pPr algn="l"/>
            <a:r>
              <a:rPr lang="en-US" b="0" i="0" dirty="0">
                <a:solidFill>
                  <a:srgbClr val="000000"/>
                </a:solidFill>
                <a:effectLst/>
                <a:latin typeface="-apple-system"/>
              </a:rPr>
              <a:t>Four common types of milk pasteurization vary with temperature and time the milk is held at that temperature.</a:t>
            </a:r>
          </a:p>
          <a:p>
            <a:pPr algn="l">
              <a:buFont typeface="+mj-lt"/>
              <a:buAutoNum type="arabicPeriod"/>
            </a:pPr>
            <a:r>
              <a:rPr lang="en-US" b="1" i="0" dirty="0">
                <a:solidFill>
                  <a:srgbClr val="000000"/>
                </a:solidFill>
                <a:effectLst/>
                <a:latin typeface="-apple-system"/>
              </a:rPr>
              <a:t>Vat Pasteurization/Low temperature</a:t>
            </a:r>
            <a:r>
              <a:rPr lang="en-US" b="0" i="0" dirty="0">
                <a:solidFill>
                  <a:srgbClr val="000000"/>
                </a:solidFill>
                <a:effectLst/>
                <a:latin typeface="-apple-system"/>
              </a:rPr>
              <a:t>, long-time pasteurization in which the milk is heated at 63°C for 30 min.</a:t>
            </a:r>
          </a:p>
          <a:p>
            <a:pPr algn="l">
              <a:buFont typeface="+mj-lt"/>
              <a:buAutoNum type="arabicPeriod"/>
            </a:pPr>
            <a:r>
              <a:rPr lang="en-US" b="1" i="0" dirty="0">
                <a:solidFill>
                  <a:srgbClr val="000000"/>
                </a:solidFill>
                <a:effectLst/>
                <a:latin typeface="-apple-system"/>
              </a:rPr>
              <a:t>High Temperature/Short Time (HTST)</a:t>
            </a:r>
            <a:r>
              <a:rPr lang="en-US" b="0" i="0" dirty="0">
                <a:solidFill>
                  <a:srgbClr val="000000"/>
                </a:solidFill>
                <a:effectLst/>
                <a:latin typeface="-apple-system"/>
              </a:rPr>
              <a:t> in which, the milk is heated at 72°C for 15 s.</a:t>
            </a:r>
          </a:p>
          <a:p>
            <a:pPr algn="l">
              <a:buFont typeface="+mj-lt"/>
              <a:buAutoNum type="arabicPeriod"/>
            </a:pPr>
            <a:r>
              <a:rPr lang="en-US" b="1" i="0" dirty="0">
                <a:solidFill>
                  <a:srgbClr val="000000"/>
                </a:solidFill>
                <a:effectLst/>
                <a:latin typeface="-apple-system"/>
              </a:rPr>
              <a:t>Ultra-pasteurization (UP)</a:t>
            </a:r>
            <a:r>
              <a:rPr lang="en-US" b="0" i="0" dirty="0">
                <a:solidFill>
                  <a:srgbClr val="000000"/>
                </a:solidFill>
                <a:effectLst/>
                <a:latin typeface="-apple-system"/>
              </a:rPr>
              <a:t> in which the milk is heated at 138°to 150° C for one or two seconds</a:t>
            </a:r>
          </a:p>
          <a:p>
            <a:pPr algn="l">
              <a:buFont typeface="+mj-lt"/>
              <a:buAutoNum type="arabicPeriod"/>
            </a:pPr>
            <a:r>
              <a:rPr lang="en-US" b="1" i="0" dirty="0">
                <a:solidFill>
                  <a:srgbClr val="000000"/>
                </a:solidFill>
                <a:effectLst/>
                <a:latin typeface="-apple-system"/>
              </a:rPr>
              <a:t>Ultra-High-Temperature (UHT)</a:t>
            </a:r>
            <a:r>
              <a:rPr lang="en-US" b="0" i="0" dirty="0">
                <a:solidFill>
                  <a:srgbClr val="000000"/>
                </a:solidFill>
                <a:effectLst/>
                <a:latin typeface="-apple-system"/>
              </a:rPr>
              <a:t> in which the milk is heated at 280° F for only two seconds.</a:t>
            </a:r>
          </a:p>
          <a:p>
            <a:pPr algn="l"/>
            <a:r>
              <a:rPr lang="en-US" b="0" i="0" dirty="0">
                <a:solidFill>
                  <a:srgbClr val="000000"/>
                </a:solidFill>
                <a:effectLst/>
                <a:latin typeface="-apple-system"/>
              </a:rPr>
              <a:t>The objective of pasteurization are:</a:t>
            </a:r>
          </a:p>
          <a:p>
            <a:pPr algn="l">
              <a:buFont typeface="Arial" panose="020B0604020202020204" pitchFamily="34" charset="0"/>
              <a:buChar char="•"/>
            </a:pPr>
            <a:r>
              <a:rPr lang="en-US" b="0" i="0" dirty="0">
                <a:solidFill>
                  <a:srgbClr val="000000"/>
                </a:solidFill>
                <a:effectLst/>
                <a:latin typeface="-apple-system"/>
              </a:rPr>
              <a:t>To destroy pathogenic organisms present in milk.</a:t>
            </a:r>
          </a:p>
          <a:p>
            <a:pPr algn="l">
              <a:buFont typeface="Arial" panose="020B0604020202020204" pitchFamily="34" charset="0"/>
              <a:buChar char="•"/>
            </a:pPr>
            <a:r>
              <a:rPr lang="en-US" b="0" i="0" dirty="0">
                <a:solidFill>
                  <a:srgbClr val="000000"/>
                </a:solidFill>
                <a:effectLst/>
                <a:latin typeface="-apple-system"/>
              </a:rPr>
              <a:t>To ensure the quality of milk and milk products.</a:t>
            </a:r>
          </a:p>
          <a:p>
            <a:pPr algn="l">
              <a:buFont typeface="Arial" panose="020B0604020202020204" pitchFamily="34" charset="0"/>
              <a:buChar char="•"/>
            </a:pPr>
            <a:r>
              <a:rPr lang="en-US" b="0" i="0" dirty="0">
                <a:solidFill>
                  <a:srgbClr val="000000"/>
                </a:solidFill>
                <a:effectLst/>
                <a:latin typeface="-apple-system"/>
              </a:rPr>
              <a:t>To destroy the unwanted organisms present in milk and milk products.</a:t>
            </a:r>
          </a:p>
          <a:p>
            <a:endParaRPr lang="en-US" dirty="0"/>
          </a:p>
        </p:txBody>
      </p:sp>
    </p:spTree>
    <p:extLst>
      <p:ext uri="{BB962C8B-B14F-4D97-AF65-F5344CB8AC3E}">
        <p14:creationId xmlns:p14="http://schemas.microsoft.com/office/powerpoint/2010/main" val="10976087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B131-18F1-4E49-AD60-9847E9C81147}"/>
              </a:ext>
            </a:extLst>
          </p:cNvPr>
          <p:cNvSpPr>
            <a:spLocks noGrp="1"/>
          </p:cNvSpPr>
          <p:nvPr>
            <p:ph type="title"/>
          </p:nvPr>
        </p:nvSpPr>
        <p:spPr>
          <a:xfrm>
            <a:off x="2341265" y="693308"/>
            <a:ext cx="9603275" cy="45719"/>
          </a:xfrm>
        </p:spPr>
        <p:txBody>
          <a:bodyPr>
            <a:normAutofit fontScale="90000"/>
          </a:bodyPr>
          <a:lstStyle/>
          <a:p>
            <a:endParaRPr lang="en-US" dirty="0"/>
          </a:p>
        </p:txBody>
      </p:sp>
      <p:pic>
        <p:nvPicPr>
          <p:cNvPr id="1026" name="Picture 2" descr="Milk Pasteurization- Definition, Methods, Steps, Significance">
            <a:extLst>
              <a:ext uri="{FF2B5EF4-FFF2-40B4-BE49-F238E27FC236}">
                <a16:creationId xmlns:a16="http://schemas.microsoft.com/office/drawing/2014/main" id="{8A3F6461-3986-4FFB-85E9-03D6379FF00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67793" y="2016125"/>
            <a:ext cx="6570739" cy="3449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090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18B5-C6C5-4669-85F7-3DF5F4E6B5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ED15AF-BD26-41FC-AC27-FBE7D1917EE7}"/>
              </a:ext>
            </a:extLst>
          </p:cNvPr>
          <p:cNvSpPr>
            <a:spLocks noGrp="1"/>
          </p:cNvSpPr>
          <p:nvPr>
            <p:ph idx="1"/>
          </p:nvPr>
        </p:nvSpPr>
        <p:spPr>
          <a:xfrm>
            <a:off x="1451579" y="1952368"/>
            <a:ext cx="10373837" cy="3513977"/>
          </a:xfrm>
        </p:spPr>
        <p:txBody>
          <a:bodyPr>
            <a:normAutofit fontScale="92500" lnSpcReduction="20000"/>
          </a:bodyPr>
          <a:lstStyle/>
          <a:p>
            <a:pPr algn="l"/>
            <a:r>
              <a:rPr lang="en-US" b="1" i="0" dirty="0">
                <a:solidFill>
                  <a:srgbClr val="000000"/>
                </a:solidFill>
                <a:effectLst/>
                <a:latin typeface="-apple-system"/>
              </a:rPr>
              <a:t>3. Sterilization or UHT</a:t>
            </a:r>
            <a:endParaRPr lang="en-US" b="0" i="0" dirty="0">
              <a:solidFill>
                <a:srgbClr val="000000"/>
              </a:solidFill>
              <a:effectLst/>
              <a:latin typeface="-apple-system"/>
            </a:endParaRPr>
          </a:p>
          <a:p>
            <a:pPr algn="l"/>
            <a:r>
              <a:rPr lang="en-US" b="0" i="0" dirty="0">
                <a:solidFill>
                  <a:srgbClr val="000000"/>
                </a:solidFill>
                <a:effectLst/>
                <a:latin typeface="-apple-system"/>
              </a:rPr>
              <a:t>Sterilization is a method of food preservation that involves the application of heat, usually more than 100° at a certain time to kill almost all bacteria followed by packaging in air-tight containers either before or after heat treatment.  The sterilized milk can be stored at room temperature for a longer period.</a:t>
            </a:r>
          </a:p>
          <a:p>
            <a:pPr algn="l"/>
            <a:r>
              <a:rPr lang="en-US" b="0" i="0" dirty="0">
                <a:solidFill>
                  <a:srgbClr val="000000"/>
                </a:solidFill>
                <a:effectLst/>
                <a:latin typeface="-apple-system"/>
              </a:rPr>
              <a:t>There are two methods of sterilization. </a:t>
            </a:r>
          </a:p>
          <a:p>
            <a:pPr algn="l">
              <a:buFont typeface="+mj-lt"/>
              <a:buAutoNum type="arabicPeriod"/>
            </a:pPr>
            <a:r>
              <a:rPr lang="en-US" b="1" i="0" dirty="0">
                <a:solidFill>
                  <a:srgbClr val="000000"/>
                </a:solidFill>
                <a:effectLst/>
                <a:latin typeface="-apple-system"/>
              </a:rPr>
              <a:t>Conventional method / In-bottle sterilization</a:t>
            </a:r>
            <a:r>
              <a:rPr lang="en-US" b="0" i="0" dirty="0">
                <a:solidFill>
                  <a:srgbClr val="000000"/>
                </a:solidFill>
                <a:effectLst/>
                <a:latin typeface="-apple-system"/>
              </a:rPr>
              <a:t> method in which the product is packed before heat treatment and the packed product is heated at 105-110°C for 30-45 min.</a:t>
            </a:r>
          </a:p>
          <a:p>
            <a:pPr algn="l">
              <a:buFont typeface="+mj-lt"/>
              <a:buAutoNum type="arabicPeriod"/>
            </a:pPr>
            <a:r>
              <a:rPr lang="en-US" b="1" i="0" dirty="0">
                <a:solidFill>
                  <a:srgbClr val="000000"/>
                </a:solidFill>
                <a:effectLst/>
                <a:latin typeface="-apple-system"/>
              </a:rPr>
              <a:t>UHT method / Aseptic method</a:t>
            </a:r>
            <a:r>
              <a:rPr lang="en-US" b="0" i="0" dirty="0">
                <a:solidFill>
                  <a:srgbClr val="000000"/>
                </a:solidFill>
                <a:effectLst/>
                <a:latin typeface="-apple-system"/>
              </a:rPr>
              <a:t> in which the product is heated at 135-150°C for 1-20 seconds followed by instant aseptic filling into sterile containers.</a:t>
            </a:r>
          </a:p>
          <a:p>
            <a:endParaRPr lang="en-US" dirty="0"/>
          </a:p>
        </p:txBody>
      </p:sp>
    </p:spTree>
    <p:extLst>
      <p:ext uri="{BB962C8B-B14F-4D97-AF65-F5344CB8AC3E}">
        <p14:creationId xmlns:p14="http://schemas.microsoft.com/office/powerpoint/2010/main" val="1507718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33365-61DF-42F0-9018-4E031567C28A}"/>
              </a:ext>
            </a:extLst>
          </p:cNvPr>
          <p:cNvSpPr>
            <a:spLocks noGrp="1"/>
          </p:cNvSpPr>
          <p:nvPr>
            <p:ph type="title"/>
          </p:nvPr>
        </p:nvSpPr>
        <p:spPr>
          <a:xfrm>
            <a:off x="1451579" y="804520"/>
            <a:ext cx="9521221" cy="161068"/>
          </a:xfrm>
        </p:spPr>
        <p:txBody>
          <a:bodyPr>
            <a:normAutofit fontScale="90000"/>
          </a:bodyPr>
          <a:lstStyle/>
          <a:p>
            <a:endParaRPr lang="en-US" dirty="0"/>
          </a:p>
        </p:txBody>
      </p:sp>
      <p:pic>
        <p:nvPicPr>
          <p:cNvPr id="4" name="Content Placeholder 3">
            <a:extLst>
              <a:ext uri="{FF2B5EF4-FFF2-40B4-BE49-F238E27FC236}">
                <a16:creationId xmlns:a16="http://schemas.microsoft.com/office/drawing/2014/main" id="{0898069B-88BF-49FB-A780-BDC98145D205}"/>
              </a:ext>
            </a:extLst>
          </p:cNvPr>
          <p:cNvPicPr>
            <a:picLocks noGrp="1" noChangeAspect="1"/>
          </p:cNvPicPr>
          <p:nvPr>
            <p:ph idx="1"/>
          </p:nvPr>
        </p:nvPicPr>
        <p:blipFill>
          <a:blip r:embed="rId2"/>
          <a:stretch>
            <a:fillRect/>
          </a:stretch>
        </p:blipFill>
        <p:spPr>
          <a:xfrm>
            <a:off x="3846438" y="2016125"/>
            <a:ext cx="4813448" cy="3449638"/>
          </a:xfrm>
          <a:prstGeom prst="rect">
            <a:avLst/>
          </a:prstGeom>
        </p:spPr>
      </p:pic>
    </p:spTree>
    <p:extLst>
      <p:ext uri="{BB962C8B-B14F-4D97-AF65-F5344CB8AC3E}">
        <p14:creationId xmlns:p14="http://schemas.microsoft.com/office/powerpoint/2010/main" val="732698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EFD8C-D4AA-4C8D-AEBB-517C0D6748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D141BA-0CD3-4937-807C-162D7FF197C7}"/>
              </a:ext>
            </a:extLst>
          </p:cNvPr>
          <p:cNvSpPr>
            <a:spLocks noGrp="1"/>
          </p:cNvSpPr>
          <p:nvPr>
            <p:ph idx="1"/>
          </p:nvPr>
        </p:nvSpPr>
        <p:spPr/>
        <p:txBody>
          <a:bodyPr>
            <a:normAutofit fontScale="92500"/>
          </a:bodyPr>
          <a:lstStyle/>
          <a:p>
            <a:pPr algn="l"/>
            <a:r>
              <a:rPr lang="en-US" b="1" i="0" dirty="0">
                <a:solidFill>
                  <a:srgbClr val="000000"/>
                </a:solidFill>
                <a:effectLst/>
                <a:latin typeface="-apple-system"/>
              </a:rPr>
              <a:t>4. Dehydration</a:t>
            </a:r>
            <a:endParaRPr lang="en-US" b="0" i="0" dirty="0">
              <a:solidFill>
                <a:srgbClr val="000000"/>
              </a:solidFill>
              <a:effectLst/>
              <a:latin typeface="-apple-system"/>
            </a:endParaRPr>
          </a:p>
          <a:p>
            <a:pPr algn="l"/>
            <a:r>
              <a:rPr lang="en-US" b="0" i="0" dirty="0">
                <a:solidFill>
                  <a:srgbClr val="000000"/>
                </a:solidFill>
                <a:effectLst/>
                <a:latin typeface="-apple-system"/>
              </a:rPr>
              <a:t>It is defined as the process of removal of water normally present in milk by the application of heat under controlled conditions by evaporation. In this method, the water activity of milk is reduced to prevent the growth of spoilage-causing microorganisms.</a:t>
            </a:r>
          </a:p>
          <a:p>
            <a:pPr algn="l"/>
            <a:r>
              <a:rPr lang="en-US" b="0" i="0" dirty="0">
                <a:solidFill>
                  <a:srgbClr val="000000"/>
                </a:solidFill>
                <a:effectLst/>
                <a:latin typeface="-apple-system"/>
              </a:rPr>
              <a:t>The objective of this methods are:</a:t>
            </a:r>
          </a:p>
          <a:p>
            <a:pPr algn="l">
              <a:buFont typeface="Arial" panose="020B0604020202020204" pitchFamily="34" charset="0"/>
              <a:buChar char="•"/>
            </a:pPr>
            <a:r>
              <a:rPr lang="en-US" b="0" i="0" dirty="0">
                <a:solidFill>
                  <a:srgbClr val="000000"/>
                </a:solidFill>
                <a:effectLst/>
                <a:latin typeface="-apple-system"/>
              </a:rPr>
              <a:t>To reduce the growth of spoilage-causing and pathogenic organisms and extend the shelf-life of milk.</a:t>
            </a:r>
          </a:p>
          <a:p>
            <a:pPr algn="l">
              <a:buFont typeface="Arial" panose="020B0604020202020204" pitchFamily="34" charset="0"/>
              <a:buChar char="•"/>
            </a:pPr>
            <a:r>
              <a:rPr lang="en-US" b="0" i="0" dirty="0">
                <a:solidFill>
                  <a:srgbClr val="000000"/>
                </a:solidFill>
                <a:effectLst/>
                <a:latin typeface="-apple-system"/>
              </a:rPr>
              <a:t>To reduce the volume and weight of milk without compromising the nutritive value.</a:t>
            </a:r>
          </a:p>
          <a:p>
            <a:endParaRPr lang="en-US" dirty="0"/>
          </a:p>
        </p:txBody>
      </p:sp>
    </p:spTree>
    <p:extLst>
      <p:ext uri="{BB962C8B-B14F-4D97-AF65-F5344CB8AC3E}">
        <p14:creationId xmlns:p14="http://schemas.microsoft.com/office/powerpoint/2010/main" val="596797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42C9-E247-4D49-A06F-A9860B4CAFA0}"/>
              </a:ext>
            </a:extLst>
          </p:cNvPr>
          <p:cNvSpPr>
            <a:spLocks noGrp="1"/>
          </p:cNvSpPr>
          <p:nvPr>
            <p:ph type="title"/>
          </p:nvPr>
        </p:nvSpPr>
        <p:spPr>
          <a:xfrm>
            <a:off x="1130270" y="953324"/>
            <a:ext cx="7482389" cy="1049235"/>
          </a:xfrm>
        </p:spPr>
        <p:txBody>
          <a:bodyPr/>
          <a:lstStyle/>
          <a:p>
            <a:endParaRPr lang="en-US" dirty="0"/>
          </a:p>
        </p:txBody>
      </p:sp>
      <p:sp>
        <p:nvSpPr>
          <p:cNvPr id="3" name="Content Placeholder 2">
            <a:extLst>
              <a:ext uri="{FF2B5EF4-FFF2-40B4-BE49-F238E27FC236}">
                <a16:creationId xmlns:a16="http://schemas.microsoft.com/office/drawing/2014/main" id="{E02CF979-2B95-41BF-B533-6406F39D0673}"/>
              </a:ext>
            </a:extLst>
          </p:cNvPr>
          <p:cNvSpPr>
            <a:spLocks noGrp="1"/>
          </p:cNvSpPr>
          <p:nvPr>
            <p:ph idx="1"/>
          </p:nvPr>
        </p:nvSpPr>
        <p:spPr/>
        <p:txBody>
          <a:bodyPr/>
          <a:lstStyle/>
          <a:p>
            <a:r>
              <a:rPr lang="en-US" b="0" i="0" dirty="0">
                <a:solidFill>
                  <a:srgbClr val="000000"/>
                </a:solidFill>
                <a:effectLst/>
                <a:latin typeface="-apple-system"/>
              </a:rPr>
              <a:t>The methods of dehydration used in milk preservation are:</a:t>
            </a:r>
          </a:p>
          <a:p>
            <a:r>
              <a:rPr lang="en-US" dirty="0">
                <a:solidFill>
                  <a:srgbClr val="000000"/>
                </a:solidFill>
                <a:latin typeface="-apple-system"/>
              </a:rPr>
              <a:t>1-spray drying</a:t>
            </a:r>
          </a:p>
          <a:p>
            <a:r>
              <a:rPr lang="en-US" dirty="0">
                <a:solidFill>
                  <a:srgbClr val="000000"/>
                </a:solidFill>
                <a:latin typeface="-apple-system"/>
              </a:rPr>
              <a:t>2-drum drying</a:t>
            </a:r>
          </a:p>
          <a:p>
            <a:r>
              <a:rPr lang="en-US" dirty="0">
                <a:solidFill>
                  <a:srgbClr val="000000"/>
                </a:solidFill>
                <a:latin typeface="-apple-system"/>
              </a:rPr>
              <a:t>3-fluid bed drying</a:t>
            </a:r>
            <a:endParaRPr lang="en-US" dirty="0"/>
          </a:p>
        </p:txBody>
      </p:sp>
    </p:spTree>
    <p:extLst>
      <p:ext uri="{BB962C8B-B14F-4D97-AF65-F5344CB8AC3E}">
        <p14:creationId xmlns:p14="http://schemas.microsoft.com/office/powerpoint/2010/main" val="445265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15731</TotalTime>
  <Words>755</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-apple-system</vt:lpstr>
      <vt:lpstr>Arial</vt:lpstr>
      <vt:lpstr>Gill Sans MT</vt:lpstr>
      <vt:lpstr>Gallery</vt:lpstr>
      <vt:lpstr>methods of milk preservation</vt:lpstr>
      <vt:lpstr>PowerPoint Presentation</vt:lpstr>
      <vt:lpstr>A. Heat treatment methods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milk preservation</dc:title>
  <dc:creator>sara salim</dc:creator>
  <cp:lastModifiedBy>sara salim</cp:lastModifiedBy>
  <cp:revision>3</cp:revision>
  <dcterms:created xsi:type="dcterms:W3CDTF">2022-03-09T08:33:37Z</dcterms:created>
  <dcterms:modified xsi:type="dcterms:W3CDTF">2022-03-20T06:45:33Z</dcterms:modified>
</cp:coreProperties>
</file>